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09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20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97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55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88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55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1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33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63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9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71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D4EDB-03FD-4836-8720-FCE2EFC7C76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9F83A-35E4-4CEB-B29F-FEF35DAC98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0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F4DE3897-DB0F-4787-AF67-7DC7FB950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04" y="365475"/>
            <a:ext cx="8208912" cy="2208303"/>
          </a:xfrm>
          <a:noFill/>
          <a:effectLst/>
        </p:spPr>
        <p:txBody>
          <a:bodyPr>
            <a:noAutofit/>
          </a:bodyPr>
          <a:lstStyle/>
          <a:p>
            <a:pPr algn="r"/>
            <a:r>
              <a:rPr lang="es-MX" sz="4000" dirty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Consejos </a:t>
            </a:r>
            <a:r>
              <a:rPr lang="es-ES" sz="4000" dirty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Técnicos</a:t>
            </a:r>
            <a:r>
              <a:rPr lang="es-ES" sz="4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/>
            </a:r>
            <a:br>
              <a:rPr lang="es-ES" sz="4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</a:br>
            <a:r>
              <a:rPr lang="es-MX" sz="4000" dirty="0">
                <a:solidFill>
                  <a:schemeClr val="bg1">
                    <a:lumMod val="50000"/>
                  </a:schemeClr>
                </a:solidFill>
                <a:latin typeface="Avenir Black"/>
                <a:cs typeface="Avenir Black"/>
              </a:rPr>
              <a:t> </a:t>
            </a:r>
            <a:r>
              <a:rPr lang="es-MX" sz="2800" dirty="0">
                <a:solidFill>
                  <a:schemeClr val="bg1">
                    <a:lumMod val="50000"/>
                  </a:schemeClr>
                </a:solidFill>
                <a:latin typeface="Avenir Black"/>
                <a:cs typeface="Avenir Black"/>
              </a:rPr>
              <a:t>de Educación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  <a:latin typeface="Avenir Black"/>
                <a:cs typeface="Avenir Black"/>
              </a:rPr>
              <a:t> Superior</a:t>
            </a:r>
            <a:br>
              <a:rPr lang="es-ES" sz="2800" dirty="0">
                <a:solidFill>
                  <a:schemeClr val="bg1">
                    <a:lumMod val="50000"/>
                  </a:schemeClr>
                </a:solidFill>
                <a:latin typeface="Avenir Black"/>
                <a:cs typeface="Avenir Black"/>
              </a:rPr>
            </a:b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Avenir Black"/>
                <a:cs typeface="Avenir Black"/>
              </a:rPr>
              <a:t>CTES</a:t>
            </a:r>
            <a:r>
              <a:rPr lang="es-MX" sz="4000" cap="all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/>
            </a:r>
            <a:br>
              <a:rPr lang="es-MX" sz="4000" cap="all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</a:br>
            <a:endParaRPr lang="es-MX" sz="1800" dirty="0">
              <a:solidFill>
                <a:schemeClr val="accent6"/>
              </a:solidFill>
              <a:latin typeface="Avenir Black"/>
              <a:cs typeface="Avenir Black"/>
            </a:endParaRPr>
          </a:p>
        </p:txBody>
      </p:sp>
      <p:pic>
        <p:nvPicPr>
          <p:cNvPr id="12" name="0 Image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5" b="15255"/>
          <a:stretch/>
        </p:blipFill>
        <p:spPr>
          <a:xfrm>
            <a:off x="827584" y="1916832"/>
            <a:ext cx="4572000" cy="432048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CA62BF9-4D2B-4E3F-AE99-EEC048E3F561}"/>
              </a:ext>
            </a:extLst>
          </p:cNvPr>
          <p:cNvSpPr txBox="1"/>
          <p:nvPr/>
        </p:nvSpPr>
        <p:spPr>
          <a:xfrm>
            <a:off x="5735781" y="3380505"/>
            <a:ext cx="3185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Normalidad Mínima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34045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CFB938E-F751-4B68-A13C-8EC3FB04420C}"/>
              </a:ext>
            </a:extLst>
          </p:cNvPr>
          <p:cNvSpPr txBox="1"/>
          <p:nvPr/>
        </p:nvSpPr>
        <p:spPr>
          <a:xfrm>
            <a:off x="1475656" y="116632"/>
            <a:ext cx="5392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Consejo Técnico de la Educación Superior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03648" y="1556792"/>
            <a:ext cx="5472608" cy="1325563"/>
          </a:xfrm>
        </p:spPr>
        <p:txBody>
          <a:bodyPr>
            <a:normAutofit/>
          </a:bodyPr>
          <a:lstStyle/>
          <a:p>
            <a:r>
              <a:rPr lang="es-MX" b="1" dirty="0"/>
              <a:t>Normalidad Mínima</a:t>
            </a:r>
            <a:r>
              <a:rPr lang="es-MX" dirty="0">
                <a:solidFill>
                  <a:srgbClr val="000000"/>
                </a:solidFill>
              </a:rPr>
              <a:t/>
            </a:r>
            <a:br>
              <a:rPr lang="es-MX" dirty="0">
                <a:solidFill>
                  <a:srgbClr val="000000"/>
                </a:solidFill>
              </a:rPr>
            </a:br>
            <a:endParaRPr lang="es-MX" dirty="0"/>
          </a:p>
        </p:txBody>
      </p:sp>
      <p:sp>
        <p:nvSpPr>
          <p:cNvPr id="6" name="Recortar y redondear rectángulo de esquina sencilla 5"/>
          <p:cNvSpPr/>
          <p:nvPr/>
        </p:nvSpPr>
        <p:spPr>
          <a:xfrm>
            <a:off x="179512" y="3877613"/>
            <a:ext cx="2304256" cy="2298103"/>
          </a:xfrm>
          <a:prstGeom prst="snipRoundRect">
            <a:avLst/>
          </a:pr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/>
              <a:t>Normalidad Mínima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706369" y="4606056"/>
            <a:ext cx="59935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s-ES" sz="2400" dirty="0">
                <a:solidFill>
                  <a:schemeClr val="accent2">
                    <a:lumMod val="75000"/>
                  </a:schemeClr>
                </a:solidFill>
                <a:ea typeface="Eurostile" charset="0"/>
                <a:cs typeface="Eurostile" charset="0"/>
              </a:rPr>
              <a:t>Porcentaje de cumplimiento del plan de trabajo semanal</a:t>
            </a:r>
            <a:endParaRPr lang="es-ES_tradn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6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91880" y="836712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MX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62217EA-4B76-4231-A53D-6B215F4AC7D9}"/>
              </a:ext>
            </a:extLst>
          </p:cNvPr>
          <p:cNvSpPr/>
          <p:nvPr/>
        </p:nvSpPr>
        <p:spPr>
          <a:xfrm>
            <a:off x="512618" y="2565503"/>
            <a:ext cx="78139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dirty="0"/>
              <a:t>Incrementar el porcentaje de cumplimiento del plan de trabajo semanal</a:t>
            </a:r>
          </a:p>
        </p:txBody>
      </p:sp>
    </p:spTree>
    <p:extLst>
      <p:ext uri="{BB962C8B-B14F-4D97-AF65-F5344CB8AC3E}">
        <p14:creationId xmlns:p14="http://schemas.microsoft.com/office/powerpoint/2010/main" val="27686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75656" y="1166843"/>
            <a:ext cx="6624736" cy="1472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Indicador: </a:t>
            </a: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Incrementar el porcentaje de cumplimiento del plan de trabajo semanal</a:t>
            </a:r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Valor inicial 2020-2021: 81.61%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E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Meta: 95.00%</a:t>
            </a:r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E6345A4-E12B-48B9-9D11-5E1131A0C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520438"/>
              </p:ext>
            </p:extLst>
          </p:nvPr>
        </p:nvGraphicFramePr>
        <p:xfrm>
          <a:off x="236681" y="3433383"/>
          <a:ext cx="4070932" cy="2479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0932">
                  <a:extLst>
                    <a:ext uri="{9D8B030D-6E8A-4147-A177-3AD203B41FA5}">
                      <a16:colId xmlns:a16="http://schemas.microsoft.com/office/drawing/2014/main" val="3292790781"/>
                    </a:ext>
                  </a:extLst>
                </a:gridCol>
              </a:tblGrid>
              <a:tr h="6537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Acciones programadas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6543259"/>
                  </a:ext>
                </a:extLst>
              </a:tr>
              <a:tr h="845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u="none" strike="noStrike">
                          <a:effectLst/>
                        </a:rPr>
                        <a:t>Realizar una planeación de actividades con mayor eficiencia por parte de la alta dirección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594057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600" u="none" strike="noStrike" dirty="0">
                          <a:effectLst/>
                        </a:rPr>
                        <a:t>Filtrar, por la alta dirección, las evidencias generadas para asegurar la certeza de la comprobación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545219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DC459B26-0BDD-40C0-8724-3B0EB820B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583750"/>
              </p:ext>
            </p:extLst>
          </p:nvPr>
        </p:nvGraphicFramePr>
        <p:xfrm>
          <a:off x="4343534" y="3434195"/>
          <a:ext cx="1536576" cy="2488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576">
                  <a:extLst>
                    <a:ext uri="{9D8B030D-6E8A-4147-A177-3AD203B41FA5}">
                      <a16:colId xmlns:a16="http://schemas.microsoft.com/office/drawing/2014/main" val="3695980730"/>
                    </a:ext>
                  </a:extLst>
                </a:gridCol>
              </a:tblGrid>
              <a:tr h="73602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% Cumplimiento de Acciones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041078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4803223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100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2305687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755ABBC8-7F1E-4C04-B4AF-E927C9DEA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084119"/>
              </p:ext>
            </p:extLst>
          </p:nvPr>
        </p:nvGraphicFramePr>
        <p:xfrm>
          <a:off x="5916031" y="3420340"/>
          <a:ext cx="3009900" cy="2493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2169747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354279371"/>
                    </a:ext>
                  </a:extLst>
                </a:gridCol>
              </a:tblGrid>
              <a:tr h="66675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Evidencia</a:t>
                      </a:r>
                      <a:endParaRPr lang="es-MX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Avance de la meta por indicador</a:t>
                      </a:r>
                      <a:endParaRPr lang="es-ES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0903006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</a:rPr>
                        <a:t>Oficios de la Unidad de Planeación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</a:rPr>
                        <a:t>106.78%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7051173"/>
                  </a:ext>
                </a:extLst>
              </a:tr>
              <a:tr h="9810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</a:rPr>
                        <a:t>Reportes del plan de trabajo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27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43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CFB938E-F751-4B68-A13C-8EC3FB04420C}"/>
              </a:ext>
            </a:extLst>
          </p:cNvPr>
          <p:cNvSpPr txBox="1"/>
          <p:nvPr/>
        </p:nvSpPr>
        <p:spPr>
          <a:xfrm>
            <a:off x="1475656" y="116632"/>
            <a:ext cx="5392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Consejo Técnico de la Educación Superior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8972A61-3A38-4CF5-B096-195B70BDB5CF}"/>
              </a:ext>
            </a:extLst>
          </p:cNvPr>
          <p:cNvSpPr txBox="1"/>
          <p:nvPr/>
        </p:nvSpPr>
        <p:spPr>
          <a:xfrm>
            <a:off x="2119748" y="1572479"/>
            <a:ext cx="45246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/>
              <a:t>¡¡¡Gracias por</a:t>
            </a:r>
          </a:p>
          <a:p>
            <a:r>
              <a:rPr lang="es-ES" sz="6000" dirty="0"/>
              <a:t>su atención¡¡¡</a:t>
            </a:r>
            <a:endParaRPr lang="es-MX" sz="6000" dirty="0"/>
          </a:p>
        </p:txBody>
      </p:sp>
    </p:spTree>
    <p:extLst>
      <p:ext uri="{BB962C8B-B14F-4D97-AF65-F5344CB8AC3E}">
        <p14:creationId xmlns:p14="http://schemas.microsoft.com/office/powerpoint/2010/main" val="620655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135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Avenir Black</vt:lpstr>
      <vt:lpstr>Calibri</vt:lpstr>
      <vt:lpstr>Calibri Light</vt:lpstr>
      <vt:lpstr>Eurostile</vt:lpstr>
      <vt:lpstr>Tahoma</vt:lpstr>
      <vt:lpstr>Tema de Office</vt:lpstr>
      <vt:lpstr>Consejos Técnicos  de Educación Superior CTES </vt:lpstr>
      <vt:lpstr>Normalidad Mínima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Olivia Trejo Díaz</cp:lastModifiedBy>
  <cp:revision>11</cp:revision>
  <dcterms:created xsi:type="dcterms:W3CDTF">2021-04-28T01:32:14Z</dcterms:created>
  <dcterms:modified xsi:type="dcterms:W3CDTF">2021-06-24T02:10:53Z</dcterms:modified>
</cp:coreProperties>
</file>